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6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4" d="100"/>
          <a:sy n="104" d="100"/>
        </p:scale>
        <p:origin x="14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FCF16E8-659E-4CFA-BFE9-16C2DDD92615}" type="datetimeFigureOut">
              <a:rPr lang="en-US" smtClean="0"/>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116748208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F16E8-659E-4CFA-BFE9-16C2DDD92615}" type="datetimeFigureOut">
              <a:rPr lang="en-US" smtClean="0"/>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277053932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F16E8-659E-4CFA-BFE9-16C2DDD92615}" type="datetimeFigureOut">
              <a:rPr lang="en-US" smtClean="0"/>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344112490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CF16E8-659E-4CFA-BFE9-16C2DDD92615}" type="datetimeFigureOut">
              <a:rPr lang="en-US" smtClean="0"/>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142328112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CF16E8-659E-4CFA-BFE9-16C2DDD92615}" type="datetimeFigureOut">
              <a:rPr lang="en-US" smtClean="0"/>
              <a:t>10/12/2020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108005282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FCF16E8-659E-4CFA-BFE9-16C2DDD92615}" type="datetimeFigureOut">
              <a:rPr lang="en-US" smtClean="0"/>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399396930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CF16E8-659E-4CFA-BFE9-16C2DDD92615}" type="datetimeFigureOut">
              <a:rPr lang="en-US" smtClean="0"/>
              <a:t>10/12/2020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277801412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FCF16E8-659E-4CFA-BFE9-16C2DDD92615}" type="datetimeFigureOut">
              <a:rPr lang="en-US" smtClean="0"/>
              <a:t>10/12/2020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56336763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CF16E8-659E-4CFA-BFE9-16C2DDD92615}" type="datetimeFigureOut">
              <a:rPr lang="en-US" smtClean="0"/>
              <a:t>10/12/2020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92809986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F16E8-659E-4CFA-BFE9-16C2DDD92615}" type="datetimeFigureOut">
              <a:rPr lang="en-US" smtClean="0"/>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304768007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CF16E8-659E-4CFA-BFE9-16C2DDD92615}" type="datetimeFigureOut">
              <a:rPr lang="en-US" smtClean="0"/>
              <a:t>10/12/2020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D9DDF-FAE6-4CD9-BBFD-CC9F0113B354}" type="slidenum">
              <a:rPr lang="en-US" smtClean="0"/>
              <a:t>‹#›</a:t>
            </a:fld>
            <a:endParaRPr lang="en-US"/>
          </a:p>
        </p:txBody>
      </p:sp>
    </p:spTree>
    <p:extLst>
      <p:ext uri="{BB962C8B-B14F-4D97-AF65-F5344CB8AC3E}">
        <p14:creationId xmlns:p14="http://schemas.microsoft.com/office/powerpoint/2010/main" val="384125997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B6EA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F16E8-659E-4CFA-BFE9-16C2DDD92615}" type="datetimeFigureOut">
              <a:rPr lang="en-US" smtClean="0"/>
              <a:t>10/12/2020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D9DDF-FAE6-4CD9-BBFD-CC9F0113B354}" type="slidenum">
              <a:rPr lang="en-US" smtClean="0"/>
              <a:t>‹#›</a:t>
            </a:fld>
            <a:endParaRPr lang="en-US"/>
          </a:p>
        </p:txBody>
      </p:sp>
    </p:spTree>
    <p:extLst>
      <p:ext uri="{BB962C8B-B14F-4D97-AF65-F5344CB8AC3E}">
        <p14:creationId xmlns:p14="http://schemas.microsoft.com/office/powerpoint/2010/main" val="419877595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481" t="17341" r="13183" b="30659"/>
          <a:stretch/>
        </p:blipFill>
        <p:spPr>
          <a:xfrm>
            <a:off x="0" y="0"/>
            <a:ext cx="12192000" cy="6858000"/>
          </a:xfrm>
          <a:prstGeom prst="rect">
            <a:avLst/>
          </a:prstGeom>
        </p:spPr>
      </p:pic>
      <p:sp>
        <p:nvSpPr>
          <p:cNvPr id="5" name="TextBox 4"/>
          <p:cNvSpPr txBox="1"/>
          <p:nvPr/>
        </p:nvSpPr>
        <p:spPr>
          <a:xfrm>
            <a:off x="1524000" y="1"/>
            <a:ext cx="9144000" cy="1200329"/>
          </a:xfrm>
          <a:prstGeom prst="rect">
            <a:avLst/>
          </a:prstGeom>
          <a:noFill/>
        </p:spPr>
        <p:txBody>
          <a:bodyPr wrap="square" rtlCol="0">
            <a:spAutoFit/>
          </a:bodyPr>
          <a:lstStyle/>
          <a:p>
            <a:pPr algn="ctr"/>
            <a:r>
              <a:rPr lang="en-US" sz="7200" dirty="0">
                <a:solidFill>
                  <a:schemeClr val="bg1"/>
                </a:solidFill>
                <a:latin typeface="AR BLANCA" panose="02000000000000000000" pitchFamily="2" charset="0"/>
              </a:rPr>
              <a:t>Haggai 1</a:t>
            </a:r>
          </a:p>
        </p:txBody>
      </p:sp>
    </p:spTree>
    <p:extLst>
      <p:ext uri="{BB962C8B-B14F-4D97-AF65-F5344CB8AC3E}">
        <p14:creationId xmlns:p14="http://schemas.microsoft.com/office/powerpoint/2010/main" val="172822734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99087A-FB06-4409-A61A-80ADB97C4D5C}"/>
              </a:ext>
            </a:extLst>
          </p:cNvPr>
          <p:cNvPicPr>
            <a:picLocks noChangeAspect="1"/>
          </p:cNvPicPr>
          <p:nvPr/>
        </p:nvPicPr>
        <p:blipFill rotWithShape="1">
          <a:blip r:embed="rId2"/>
          <a:srcRect l="17481" t="8666" r="13183" b="39331"/>
          <a:stretch/>
        </p:blipFill>
        <p:spPr>
          <a:xfrm>
            <a:off x="0" y="0"/>
            <a:ext cx="12192000" cy="6858000"/>
          </a:xfrm>
          <a:prstGeom prst="rect">
            <a:avLst/>
          </a:prstGeom>
        </p:spPr>
      </p:pic>
      <p:sp>
        <p:nvSpPr>
          <p:cNvPr id="5" name="TextBox 4"/>
          <p:cNvSpPr txBox="1"/>
          <p:nvPr/>
        </p:nvSpPr>
        <p:spPr>
          <a:xfrm>
            <a:off x="0" y="1"/>
            <a:ext cx="12192000" cy="3447098"/>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1.13 NIV:  Then Haggai, the LORD's messenger, gave this message of the LORD to the people: </a:t>
            </a:r>
            <a:r>
              <a:rPr lang="en-US" sz="3400" b="1" u="sng" dirty="0">
                <a:solidFill>
                  <a:srgbClr val="FFFF00"/>
                </a:solidFill>
              </a:rPr>
              <a:t>“I am with you,”</a:t>
            </a:r>
            <a:r>
              <a:rPr lang="en-US" sz="3400" dirty="0">
                <a:solidFill>
                  <a:schemeClr val="bg1"/>
                </a:solidFill>
              </a:rPr>
              <a:t> declares the LORD.</a:t>
            </a:r>
          </a:p>
          <a:p>
            <a:endParaRPr lang="en-US" sz="3400" dirty="0">
              <a:solidFill>
                <a:schemeClr val="bg1"/>
              </a:solidFill>
            </a:endParaRPr>
          </a:p>
          <a:p>
            <a:r>
              <a:rPr lang="en-US" sz="3400" dirty="0">
                <a:solidFill>
                  <a:schemeClr val="bg1"/>
                </a:solidFill>
              </a:rPr>
              <a:t>Matthew 28.20 NIV:  “And surely </a:t>
            </a:r>
            <a:r>
              <a:rPr lang="en-US" sz="3400" b="1" u="sng" dirty="0">
                <a:solidFill>
                  <a:srgbClr val="FFFF00"/>
                </a:solidFill>
              </a:rPr>
              <a:t>I am with you always</a:t>
            </a:r>
            <a:r>
              <a:rPr lang="en-US" sz="3400" dirty="0">
                <a:solidFill>
                  <a:schemeClr val="bg1"/>
                </a:solidFill>
              </a:rPr>
              <a:t>, to the very end of the age.”</a:t>
            </a:r>
          </a:p>
        </p:txBody>
      </p:sp>
    </p:spTree>
    <p:extLst>
      <p:ext uri="{BB962C8B-B14F-4D97-AF65-F5344CB8AC3E}">
        <p14:creationId xmlns:p14="http://schemas.microsoft.com/office/powerpoint/2010/main" val="360359281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679B9B-0791-4546-AE72-C777F8D04EC2}"/>
              </a:ext>
            </a:extLst>
          </p:cNvPr>
          <p:cNvPicPr>
            <a:picLocks noChangeAspect="1"/>
          </p:cNvPicPr>
          <p:nvPr/>
        </p:nvPicPr>
        <p:blipFill rotWithShape="1">
          <a:blip r:embed="rId2"/>
          <a:srcRect l="17481" t="8666" r="13183" b="39331"/>
          <a:stretch/>
        </p:blipFill>
        <p:spPr>
          <a:xfrm>
            <a:off x="0" y="0"/>
            <a:ext cx="12192000" cy="6858000"/>
          </a:xfrm>
          <a:prstGeom prst="rect">
            <a:avLst/>
          </a:prstGeom>
        </p:spPr>
      </p:pic>
      <p:sp>
        <p:nvSpPr>
          <p:cNvPr id="5" name="TextBox 4"/>
          <p:cNvSpPr txBox="1"/>
          <p:nvPr/>
        </p:nvSpPr>
        <p:spPr>
          <a:xfrm>
            <a:off x="-1" y="1"/>
            <a:ext cx="12191999" cy="1354217"/>
          </a:xfrm>
          <a:prstGeom prst="rect">
            <a:avLst/>
          </a:prstGeom>
          <a:noFill/>
        </p:spPr>
        <p:txBody>
          <a:bodyPr wrap="square" rtlCol="0">
            <a:spAutoFit/>
          </a:bodyPr>
          <a:lstStyle/>
          <a:p>
            <a:endParaRPr lang="en-US" sz="1400" b="1" u="sng" dirty="0">
              <a:solidFill>
                <a:schemeClr val="bg1"/>
              </a:solidFill>
            </a:endParaRPr>
          </a:p>
          <a:p>
            <a:r>
              <a:rPr lang="en-US" sz="3400" b="1" u="sng" dirty="0">
                <a:solidFill>
                  <a:srgbClr val="FFFF00"/>
                </a:solidFill>
              </a:rPr>
              <a:t>Forthtelling</a:t>
            </a:r>
            <a:r>
              <a:rPr lang="en-US" sz="3400" dirty="0">
                <a:solidFill>
                  <a:schemeClr val="bg1"/>
                </a:solidFill>
              </a:rPr>
              <a:t>:  calling the people to come back into right covenant relationship with God</a:t>
            </a:r>
          </a:p>
        </p:txBody>
      </p:sp>
    </p:spTree>
    <p:extLst>
      <p:ext uri="{BB962C8B-B14F-4D97-AF65-F5344CB8AC3E}">
        <p14:creationId xmlns:p14="http://schemas.microsoft.com/office/powerpoint/2010/main" val="85244762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9BEA48-218B-448A-BF54-442C0447E3FC}"/>
              </a:ext>
            </a:extLst>
          </p:cNvPr>
          <p:cNvPicPr>
            <a:picLocks noChangeAspect="1"/>
          </p:cNvPicPr>
          <p:nvPr/>
        </p:nvPicPr>
        <p:blipFill rotWithShape="1">
          <a:blip r:embed="rId2"/>
          <a:srcRect l="17481" t="8666" r="13183" b="39331"/>
          <a:stretch/>
        </p:blipFill>
        <p:spPr>
          <a:xfrm>
            <a:off x="0" y="0"/>
            <a:ext cx="12192000" cy="6858000"/>
          </a:xfrm>
          <a:prstGeom prst="rect">
            <a:avLst/>
          </a:prstGeom>
        </p:spPr>
      </p:pic>
      <p:sp>
        <p:nvSpPr>
          <p:cNvPr id="5" name="TextBox 4"/>
          <p:cNvSpPr txBox="1"/>
          <p:nvPr/>
        </p:nvSpPr>
        <p:spPr>
          <a:xfrm>
            <a:off x="0" y="1"/>
            <a:ext cx="12192000" cy="2708434"/>
          </a:xfrm>
          <a:prstGeom prst="rect">
            <a:avLst/>
          </a:prstGeom>
          <a:noFill/>
        </p:spPr>
        <p:txBody>
          <a:bodyPr wrap="square" rtlCol="0">
            <a:spAutoFit/>
          </a:bodyPr>
          <a:lstStyle/>
          <a:p>
            <a:endParaRPr lang="en-US" sz="1400" b="1" dirty="0">
              <a:solidFill>
                <a:srgbClr val="FFFF00"/>
              </a:solidFill>
            </a:endParaRPr>
          </a:p>
          <a:p>
            <a:r>
              <a:rPr lang="en-US" sz="3400" b="1" u="sng" dirty="0">
                <a:solidFill>
                  <a:srgbClr val="FFFF00"/>
                </a:solidFill>
              </a:rPr>
              <a:t>Devotion</a:t>
            </a:r>
            <a:r>
              <a:rPr lang="en-US" sz="3400" dirty="0">
                <a:solidFill>
                  <a:schemeClr val="bg1"/>
                </a:solidFill>
              </a:rPr>
              <a:t>:  God wants to be our priority, he demands adequate devotion from us.</a:t>
            </a:r>
          </a:p>
          <a:p>
            <a:endParaRPr lang="en-US" sz="2000" dirty="0">
              <a:solidFill>
                <a:schemeClr val="bg1"/>
              </a:solidFill>
            </a:endParaRPr>
          </a:p>
          <a:p>
            <a:r>
              <a:rPr lang="en-US" sz="3400" b="1" u="sng" dirty="0">
                <a:solidFill>
                  <a:srgbClr val="FFFF00"/>
                </a:solidFill>
              </a:rPr>
              <a:t>Dependence</a:t>
            </a:r>
            <a:r>
              <a:rPr lang="en-US" sz="3400" dirty="0">
                <a:solidFill>
                  <a:schemeClr val="bg1"/>
                </a:solidFill>
              </a:rPr>
              <a:t>:  God wants us to rely on him, to trust him for provision and empowerment.</a:t>
            </a:r>
          </a:p>
        </p:txBody>
      </p:sp>
    </p:spTree>
    <p:extLst>
      <p:ext uri="{BB962C8B-B14F-4D97-AF65-F5344CB8AC3E}">
        <p14:creationId xmlns:p14="http://schemas.microsoft.com/office/powerpoint/2010/main" val="4001176378"/>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4B9DD0-A6B0-4967-98F1-BE15C814D73D}"/>
              </a:ext>
            </a:extLst>
          </p:cNvPr>
          <p:cNvPicPr>
            <a:picLocks noChangeAspect="1"/>
          </p:cNvPicPr>
          <p:nvPr/>
        </p:nvPicPr>
        <p:blipFill rotWithShape="1">
          <a:blip r:embed="rId2"/>
          <a:srcRect l="17481" t="8666" r="13183" b="39331"/>
          <a:stretch/>
        </p:blipFill>
        <p:spPr>
          <a:xfrm>
            <a:off x="0" y="0"/>
            <a:ext cx="12192000" cy="6858000"/>
          </a:xfrm>
          <a:prstGeom prst="rect">
            <a:avLst/>
          </a:prstGeom>
        </p:spPr>
      </p:pic>
      <p:sp>
        <p:nvSpPr>
          <p:cNvPr id="5" name="TextBox 4"/>
          <p:cNvSpPr txBox="1"/>
          <p:nvPr/>
        </p:nvSpPr>
        <p:spPr>
          <a:xfrm>
            <a:off x="0" y="1"/>
            <a:ext cx="12192000" cy="2923877"/>
          </a:xfrm>
          <a:prstGeom prst="rect">
            <a:avLst/>
          </a:prstGeom>
          <a:noFill/>
        </p:spPr>
        <p:txBody>
          <a:bodyPr wrap="square" rtlCol="0">
            <a:spAutoFit/>
          </a:bodyPr>
          <a:lstStyle/>
          <a:p>
            <a:endParaRPr lang="en-US" sz="1400" u="sng" dirty="0">
              <a:solidFill>
                <a:schemeClr val="bg1"/>
              </a:solidFill>
            </a:endParaRPr>
          </a:p>
          <a:p>
            <a:r>
              <a:rPr lang="en-US" sz="3400" b="1" u="sng" dirty="0">
                <a:solidFill>
                  <a:srgbClr val="FFFF00"/>
                </a:solidFill>
              </a:rPr>
              <a:t>Mosaic Covenant</a:t>
            </a:r>
            <a:r>
              <a:rPr lang="en-US" sz="3400" dirty="0">
                <a:solidFill>
                  <a:schemeClr val="bg1"/>
                </a:solidFill>
              </a:rPr>
              <a:t>:  God promised curses for disobedience, to bring people back into line, and blessings for obedience.</a:t>
            </a:r>
          </a:p>
          <a:p>
            <a:endParaRPr lang="en-US" sz="3400" dirty="0">
              <a:solidFill>
                <a:schemeClr val="bg1"/>
              </a:solidFill>
            </a:endParaRPr>
          </a:p>
          <a:p>
            <a:r>
              <a:rPr lang="en-US" sz="3400" b="1" u="sng" dirty="0">
                <a:solidFill>
                  <a:srgbClr val="FFFF00"/>
                </a:solidFill>
              </a:rPr>
              <a:t>New Covenant</a:t>
            </a:r>
            <a:r>
              <a:rPr lang="en-US" sz="3400" dirty="0">
                <a:solidFill>
                  <a:schemeClr val="bg1"/>
                </a:solidFill>
              </a:rPr>
              <a:t>:  sinning is walking away from God and many of the blessings associated with our relationship with him.</a:t>
            </a:r>
          </a:p>
        </p:txBody>
      </p:sp>
    </p:spTree>
    <p:extLst>
      <p:ext uri="{BB962C8B-B14F-4D97-AF65-F5344CB8AC3E}">
        <p14:creationId xmlns:p14="http://schemas.microsoft.com/office/powerpoint/2010/main" val="44538304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BE0A2-EA99-4913-B196-4C5D2AF994E9}"/>
              </a:ext>
            </a:extLst>
          </p:cNvPr>
          <p:cNvPicPr>
            <a:picLocks noChangeAspect="1"/>
          </p:cNvPicPr>
          <p:nvPr/>
        </p:nvPicPr>
        <p:blipFill rotWithShape="1">
          <a:blip r:embed="rId2"/>
          <a:srcRect l="17481" t="8666" r="13183" b="39331"/>
          <a:stretch/>
        </p:blipFill>
        <p:spPr>
          <a:xfrm>
            <a:off x="0" y="0"/>
            <a:ext cx="12192000" cy="6858000"/>
          </a:xfrm>
          <a:prstGeom prst="rect">
            <a:avLst/>
          </a:prstGeom>
        </p:spPr>
      </p:pic>
      <p:sp>
        <p:nvSpPr>
          <p:cNvPr id="5" name="TextBox 4"/>
          <p:cNvSpPr txBox="1"/>
          <p:nvPr/>
        </p:nvSpPr>
        <p:spPr>
          <a:xfrm>
            <a:off x="-1" y="1"/>
            <a:ext cx="12191999" cy="3939540"/>
          </a:xfrm>
          <a:prstGeom prst="rect">
            <a:avLst/>
          </a:prstGeom>
          <a:noFill/>
        </p:spPr>
        <p:txBody>
          <a:bodyPr wrap="square" rtlCol="0">
            <a:spAutoFit/>
          </a:bodyPr>
          <a:lstStyle/>
          <a:p>
            <a:endParaRPr lang="en-US" sz="1400" u="sng" dirty="0">
              <a:solidFill>
                <a:schemeClr val="bg1"/>
              </a:solidFill>
            </a:endParaRPr>
          </a:p>
          <a:p>
            <a:r>
              <a:rPr lang="en-US" sz="3400" b="1" u="sng" dirty="0">
                <a:solidFill>
                  <a:srgbClr val="FFFF00"/>
                </a:solidFill>
              </a:rPr>
              <a:t>Mosaic Covenant</a:t>
            </a:r>
            <a:r>
              <a:rPr lang="en-US" sz="3400" dirty="0">
                <a:solidFill>
                  <a:schemeClr val="bg1"/>
                </a:solidFill>
              </a:rPr>
              <a:t>:  Sometimes God would inspire and motivate, energize and encourage.</a:t>
            </a:r>
          </a:p>
          <a:p>
            <a:endParaRPr lang="en-US" sz="3400" dirty="0">
              <a:solidFill>
                <a:schemeClr val="bg1"/>
              </a:solidFill>
            </a:endParaRPr>
          </a:p>
          <a:p>
            <a:r>
              <a:rPr lang="en-US" sz="3400" b="1" u="sng" dirty="0">
                <a:solidFill>
                  <a:srgbClr val="FFFF00"/>
                </a:solidFill>
              </a:rPr>
              <a:t>New Covenant</a:t>
            </a:r>
            <a:r>
              <a:rPr lang="en-US" sz="3400" dirty="0">
                <a:solidFill>
                  <a:schemeClr val="bg1"/>
                </a:solidFill>
              </a:rPr>
              <a:t>:  The Holy Spirit dwells within us, gives us a new spiritual birth, progressive sanctification, guidance and empowerment.</a:t>
            </a:r>
          </a:p>
          <a:p>
            <a:endParaRPr lang="en-US" sz="3200" dirty="0"/>
          </a:p>
        </p:txBody>
      </p:sp>
    </p:spTree>
    <p:extLst>
      <p:ext uri="{BB962C8B-B14F-4D97-AF65-F5344CB8AC3E}">
        <p14:creationId xmlns:p14="http://schemas.microsoft.com/office/powerpoint/2010/main" val="357828356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9BE0A2-EA99-4913-B196-4C5D2AF994E9}"/>
              </a:ext>
            </a:extLst>
          </p:cNvPr>
          <p:cNvPicPr>
            <a:picLocks noChangeAspect="1"/>
          </p:cNvPicPr>
          <p:nvPr/>
        </p:nvPicPr>
        <p:blipFill rotWithShape="1">
          <a:blip r:embed="rId2"/>
          <a:srcRect l="17481" t="8666" r="13183" b="39331"/>
          <a:stretch/>
        </p:blipFill>
        <p:spPr>
          <a:xfrm>
            <a:off x="0" y="0"/>
            <a:ext cx="12192000" cy="6858000"/>
          </a:xfrm>
          <a:prstGeom prst="rect">
            <a:avLst/>
          </a:prstGeom>
        </p:spPr>
      </p:pic>
      <p:sp>
        <p:nvSpPr>
          <p:cNvPr id="5" name="TextBox 4"/>
          <p:cNvSpPr txBox="1"/>
          <p:nvPr/>
        </p:nvSpPr>
        <p:spPr>
          <a:xfrm>
            <a:off x="-1" y="1"/>
            <a:ext cx="12191999" cy="1846659"/>
          </a:xfrm>
          <a:prstGeom prst="rect">
            <a:avLst/>
          </a:prstGeom>
          <a:noFill/>
        </p:spPr>
        <p:txBody>
          <a:bodyPr wrap="square" rtlCol="0">
            <a:spAutoFit/>
          </a:bodyPr>
          <a:lstStyle/>
          <a:p>
            <a:pPr algn="ctr"/>
            <a:endParaRPr lang="en-US" sz="1400" dirty="0">
              <a:solidFill>
                <a:schemeClr val="bg1"/>
              </a:solidFill>
            </a:endParaRPr>
          </a:p>
          <a:p>
            <a:pPr algn="ctr"/>
            <a:r>
              <a:rPr lang="en-US" sz="3400" dirty="0">
                <a:solidFill>
                  <a:schemeClr val="bg1"/>
                </a:solidFill>
              </a:rPr>
              <a:t>A devotion for this passage is available at </a:t>
            </a:r>
          </a:p>
          <a:p>
            <a:pPr algn="ctr"/>
            <a:r>
              <a:rPr lang="en-US" sz="3400" b="1" dirty="0">
                <a:solidFill>
                  <a:srgbClr val="FFFF00"/>
                </a:solidFill>
              </a:rPr>
              <a:t>www.groben.com</a:t>
            </a:r>
            <a:r>
              <a:rPr lang="en-US" sz="3400" dirty="0">
                <a:solidFill>
                  <a:schemeClr val="bg1"/>
                </a:solidFill>
              </a:rPr>
              <a:t>.</a:t>
            </a:r>
          </a:p>
          <a:p>
            <a:endParaRPr lang="en-US" sz="3200" dirty="0"/>
          </a:p>
        </p:txBody>
      </p:sp>
    </p:spTree>
    <p:extLst>
      <p:ext uri="{BB962C8B-B14F-4D97-AF65-F5344CB8AC3E}">
        <p14:creationId xmlns:p14="http://schemas.microsoft.com/office/powerpoint/2010/main" val="380523806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F4F6B4-0DCF-45BC-836F-01CD1BBCD136}"/>
              </a:ext>
            </a:extLst>
          </p:cNvPr>
          <p:cNvGrpSpPr/>
          <p:nvPr/>
        </p:nvGrpSpPr>
        <p:grpSpPr>
          <a:xfrm>
            <a:off x="0" y="0"/>
            <a:ext cx="12192000" cy="6858000"/>
            <a:chOff x="0" y="0"/>
            <a:chExt cx="12192000" cy="6858000"/>
          </a:xfrm>
        </p:grpSpPr>
        <p:pic>
          <p:nvPicPr>
            <p:cNvPr id="4" name="Picture 3"/>
            <p:cNvPicPr>
              <a:picLocks noChangeAspect="1"/>
            </p:cNvPicPr>
            <p:nvPr/>
          </p:nvPicPr>
          <p:blipFill rotWithShape="1">
            <a:blip r:embed="rId2"/>
            <a:srcRect l="17481" t="7" r="13183" b="47995"/>
            <a:stretch/>
          </p:blipFill>
          <p:spPr>
            <a:xfrm>
              <a:off x="0" y="0"/>
              <a:ext cx="12192000" cy="6858000"/>
            </a:xfrm>
            <a:prstGeom prst="rect">
              <a:avLst/>
            </a:prstGeom>
          </p:spPr>
        </p:pic>
        <p:sp>
          <p:nvSpPr>
            <p:cNvPr id="5" name="TextBox 4"/>
            <p:cNvSpPr txBox="1"/>
            <p:nvPr/>
          </p:nvSpPr>
          <p:spPr>
            <a:xfrm>
              <a:off x="1524000" y="879930"/>
              <a:ext cx="9144000" cy="2923877"/>
            </a:xfrm>
            <a:prstGeom prst="rect">
              <a:avLst/>
            </a:prstGeom>
            <a:noFill/>
          </p:spPr>
          <p:txBody>
            <a:bodyPr wrap="square" rtlCol="0">
              <a:spAutoFit/>
            </a:bodyPr>
            <a:lstStyle/>
            <a:p>
              <a:endParaRPr lang="en-US" sz="2000" dirty="0">
                <a:latin typeface="AR BLANCA" panose="02000000000000000000" pitchFamily="2" charset="0"/>
              </a:endParaRPr>
            </a:p>
            <a:p>
              <a:r>
                <a:rPr lang="en-US" sz="3200" dirty="0">
                  <a:latin typeface="AR BLANCA" panose="02000000000000000000" pitchFamily="2" charset="0"/>
                </a:rPr>
                <a:t>								  								  </a:t>
              </a:r>
              <a:r>
                <a:rPr lang="en-US" sz="3600" dirty="0">
                  <a:solidFill>
                    <a:srgbClr val="FFFF00"/>
                  </a:solidFill>
                </a:rPr>
                <a:t>Haggai</a:t>
              </a:r>
            </a:p>
            <a:p>
              <a:endParaRPr lang="en-US" sz="2000" dirty="0">
                <a:latin typeface="AR BLANCA" panose="02000000000000000000" pitchFamily="2" charset="0"/>
              </a:endParaRPr>
            </a:p>
            <a:p>
              <a:r>
                <a:rPr lang="en-US" sz="3200" dirty="0">
                  <a:latin typeface="AR BLANCA" panose="02000000000000000000" pitchFamily="2" charset="0"/>
                </a:rPr>
                <a:t>							 								</a:t>
              </a:r>
              <a:r>
                <a:rPr lang="en-US" sz="3600" dirty="0">
                  <a:solidFill>
                    <a:schemeClr val="bg1"/>
                  </a:solidFill>
                </a:rPr>
                <a:t>Cyrus’</a:t>
              </a:r>
            </a:p>
            <a:p>
              <a:r>
                <a:rPr lang="en-US" sz="3600" dirty="0">
                  <a:solidFill>
                    <a:schemeClr val="bg1"/>
                  </a:solidFill>
                </a:rPr>
                <a:t>Isaiah’s 		 				</a:t>
              </a:r>
              <a:r>
                <a:rPr lang="en-US" sz="3600" dirty="0">
                  <a:solidFill>
                    <a:srgbClr val="FFFF00"/>
                  </a:solidFill>
                </a:rPr>
                <a:t>Babylonian</a:t>
              </a:r>
              <a:r>
                <a:rPr lang="en-US" sz="3600" dirty="0">
                  <a:solidFill>
                    <a:schemeClr val="bg1"/>
                  </a:solidFill>
                </a:rPr>
                <a:t> 		decree</a:t>
              </a:r>
            </a:p>
            <a:p>
              <a:r>
                <a:rPr lang="en-US" sz="3600" dirty="0">
                  <a:solidFill>
                    <a:schemeClr val="bg1"/>
                  </a:solidFill>
                </a:rPr>
                <a:t>prophecy</a:t>
              </a:r>
              <a:r>
                <a:rPr lang="en-US" sz="3600" dirty="0">
                  <a:solidFill>
                    <a:schemeClr val="bg1"/>
                  </a:solidFill>
                  <a:latin typeface="AR BLANCA" panose="02000000000000000000" pitchFamily="2" charset="0"/>
                </a:rPr>
                <a:t>		</a:t>
              </a:r>
              <a:r>
                <a:rPr lang="en-US" sz="3600" dirty="0">
                  <a:solidFill>
                    <a:schemeClr val="bg1"/>
                  </a:solidFill>
                </a:rPr>
                <a:t> 				</a:t>
              </a:r>
              <a:r>
                <a:rPr lang="en-US" sz="3600" dirty="0">
                  <a:solidFill>
                    <a:srgbClr val="FFFF00"/>
                  </a:solidFill>
                </a:rPr>
                <a:t>destruction</a:t>
              </a:r>
            </a:p>
          </p:txBody>
        </p:sp>
        <p:cxnSp>
          <p:nvCxnSpPr>
            <p:cNvPr id="3" name="Straight Arrow Connector 2"/>
            <p:cNvCxnSpPr>
              <a:cxnSpLocks/>
            </p:cNvCxnSpPr>
            <p:nvPr/>
          </p:nvCxnSpPr>
          <p:spPr>
            <a:xfrm>
              <a:off x="295564" y="763846"/>
              <a:ext cx="11563927" cy="0"/>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42028" y="110833"/>
              <a:ext cx="1309045" cy="615553"/>
            </a:xfrm>
            <a:prstGeom prst="rect">
              <a:avLst/>
            </a:prstGeom>
            <a:noFill/>
          </p:spPr>
          <p:txBody>
            <a:bodyPr vert="horz" wrap="square" rtlCol="0">
              <a:spAutoFit/>
            </a:bodyPr>
            <a:lstStyle/>
            <a:p>
              <a:r>
                <a:rPr lang="en-US" sz="3400" dirty="0">
                  <a:solidFill>
                    <a:schemeClr val="bg1"/>
                  </a:solidFill>
                </a:rPr>
                <a:t>700BC</a:t>
              </a:r>
            </a:p>
          </p:txBody>
        </p:sp>
        <p:sp>
          <p:nvSpPr>
            <p:cNvPr id="8" name="TextBox 7"/>
            <p:cNvSpPr txBox="1"/>
            <p:nvPr/>
          </p:nvSpPr>
          <p:spPr>
            <a:xfrm>
              <a:off x="9652182" y="179072"/>
              <a:ext cx="1361771" cy="615553"/>
            </a:xfrm>
            <a:prstGeom prst="rect">
              <a:avLst/>
            </a:prstGeom>
            <a:noFill/>
          </p:spPr>
          <p:txBody>
            <a:bodyPr vert="horz" wrap="square" rtlCol="0">
              <a:spAutoFit/>
            </a:bodyPr>
            <a:lstStyle/>
            <a:p>
              <a:r>
                <a:rPr lang="en-US" sz="3400" dirty="0">
                  <a:solidFill>
                    <a:schemeClr val="bg1"/>
                  </a:solidFill>
                </a:rPr>
                <a:t>500BC</a:t>
              </a:r>
            </a:p>
          </p:txBody>
        </p:sp>
        <p:sp>
          <p:nvSpPr>
            <p:cNvPr id="9" name="TextBox 8"/>
            <p:cNvSpPr txBox="1"/>
            <p:nvPr/>
          </p:nvSpPr>
          <p:spPr>
            <a:xfrm>
              <a:off x="5441476" y="110831"/>
              <a:ext cx="1309048" cy="615553"/>
            </a:xfrm>
            <a:prstGeom prst="rect">
              <a:avLst/>
            </a:prstGeom>
            <a:noFill/>
          </p:spPr>
          <p:txBody>
            <a:bodyPr vert="horz" wrap="square" rtlCol="0">
              <a:spAutoFit/>
            </a:bodyPr>
            <a:lstStyle/>
            <a:p>
              <a:r>
                <a:rPr lang="en-US" sz="3400" dirty="0">
                  <a:solidFill>
                    <a:schemeClr val="bg1"/>
                  </a:solidFill>
                </a:rPr>
                <a:t>600BC</a:t>
              </a:r>
            </a:p>
          </p:txBody>
        </p:sp>
        <p:cxnSp>
          <p:nvCxnSpPr>
            <p:cNvPr id="11" name="Straight Arrow Connector 10"/>
            <p:cNvCxnSpPr/>
            <p:nvPr/>
          </p:nvCxnSpPr>
          <p:spPr>
            <a:xfrm flipV="1">
              <a:off x="2204309" y="750628"/>
              <a:ext cx="0" cy="1722116"/>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901414" y="750626"/>
              <a:ext cx="0" cy="1722118"/>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69660" y="574856"/>
              <a:ext cx="0" cy="28660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178956" y="615995"/>
              <a:ext cx="0" cy="28660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982269" y="615995"/>
              <a:ext cx="0" cy="286602"/>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8937205" y="750627"/>
              <a:ext cx="0" cy="1297114"/>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9428525" y="750628"/>
              <a:ext cx="0" cy="369835"/>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390770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6410035" cy="5016758"/>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1.1 NIV:  </a:t>
            </a:r>
          </a:p>
          <a:p>
            <a:r>
              <a:rPr lang="en-US" sz="3400" b="1" u="sng" dirty="0">
                <a:solidFill>
                  <a:srgbClr val="FFFF00"/>
                </a:solidFill>
              </a:rPr>
              <a:t>In the second year of King Darius, on the first day of the sixth month</a:t>
            </a:r>
            <a:r>
              <a:rPr lang="en-US" sz="3400" dirty="0">
                <a:solidFill>
                  <a:schemeClr val="bg1"/>
                </a:solidFill>
              </a:rPr>
              <a:t>, the word of the LORD came through the prophet Haggai </a:t>
            </a:r>
          </a:p>
          <a:p>
            <a:r>
              <a:rPr lang="en-US" sz="3400" dirty="0">
                <a:solidFill>
                  <a:schemeClr val="bg1"/>
                </a:solidFill>
              </a:rPr>
              <a:t>to </a:t>
            </a:r>
            <a:r>
              <a:rPr lang="en-US" sz="3400" b="1" u="sng" dirty="0">
                <a:solidFill>
                  <a:srgbClr val="FFFF00"/>
                </a:solidFill>
              </a:rPr>
              <a:t>Zerubbabel son of </a:t>
            </a:r>
            <a:r>
              <a:rPr lang="en-US" sz="3400" b="1" u="sng" dirty="0" err="1">
                <a:solidFill>
                  <a:srgbClr val="FFFF00"/>
                </a:solidFill>
              </a:rPr>
              <a:t>Shealtiel</a:t>
            </a:r>
            <a:r>
              <a:rPr lang="en-US" sz="3400" dirty="0">
                <a:solidFill>
                  <a:schemeClr val="bg1"/>
                </a:solidFill>
              </a:rPr>
              <a:t>, governor of Judah, </a:t>
            </a:r>
          </a:p>
          <a:p>
            <a:r>
              <a:rPr lang="en-US" sz="3400" dirty="0">
                <a:solidFill>
                  <a:schemeClr val="bg1"/>
                </a:solidFill>
              </a:rPr>
              <a:t>and to </a:t>
            </a:r>
            <a:r>
              <a:rPr lang="en-US" sz="3400" b="1" u="sng" dirty="0">
                <a:solidFill>
                  <a:srgbClr val="FFFF00"/>
                </a:solidFill>
              </a:rPr>
              <a:t>Joshua son of </a:t>
            </a:r>
            <a:r>
              <a:rPr lang="en-US" sz="3400" b="1" u="sng" dirty="0" err="1">
                <a:solidFill>
                  <a:srgbClr val="FFFF00"/>
                </a:solidFill>
              </a:rPr>
              <a:t>Jozadak</a:t>
            </a:r>
            <a:r>
              <a:rPr lang="en-US" sz="3400" dirty="0">
                <a:solidFill>
                  <a:schemeClr val="bg1"/>
                </a:solidFill>
              </a:rPr>
              <a:t>, </a:t>
            </a:r>
          </a:p>
          <a:p>
            <a:r>
              <a:rPr lang="en-US" sz="3400" dirty="0">
                <a:solidFill>
                  <a:schemeClr val="bg1"/>
                </a:solidFill>
              </a:rPr>
              <a:t>the high priest:</a:t>
            </a:r>
          </a:p>
        </p:txBody>
      </p:sp>
      <p:sp>
        <p:nvSpPr>
          <p:cNvPr id="3" name="TextBox 2"/>
          <p:cNvSpPr txBox="1"/>
          <p:nvPr/>
        </p:nvSpPr>
        <p:spPr>
          <a:xfrm>
            <a:off x="7832437" y="630943"/>
            <a:ext cx="4359563" cy="3754874"/>
          </a:xfrm>
          <a:prstGeom prst="rect">
            <a:avLst/>
          </a:prstGeom>
          <a:noFill/>
        </p:spPr>
        <p:txBody>
          <a:bodyPr wrap="square" rtlCol="0">
            <a:spAutoFit/>
          </a:bodyPr>
          <a:lstStyle/>
          <a:p>
            <a:r>
              <a:rPr lang="en-US" sz="3400" i="1" dirty="0">
                <a:solidFill>
                  <a:srgbClr val="FFFF00"/>
                </a:solidFill>
              </a:rPr>
              <a:t>August 29, 520BC</a:t>
            </a:r>
          </a:p>
          <a:p>
            <a:endParaRPr lang="en-US" sz="3400" i="1" dirty="0"/>
          </a:p>
          <a:p>
            <a:r>
              <a:rPr lang="en-US" sz="3400" i="1" dirty="0">
                <a:solidFill>
                  <a:srgbClr val="FFFF00"/>
                </a:solidFill>
              </a:rPr>
              <a:t>descendent of David, </a:t>
            </a:r>
          </a:p>
          <a:p>
            <a:r>
              <a:rPr lang="en-US" sz="3400" i="1" dirty="0">
                <a:solidFill>
                  <a:srgbClr val="FFFF00"/>
                </a:solidFill>
              </a:rPr>
              <a:t>ancestor of Jesus</a:t>
            </a:r>
          </a:p>
          <a:p>
            <a:endParaRPr lang="en-US" sz="3400" i="1" dirty="0"/>
          </a:p>
          <a:p>
            <a:r>
              <a:rPr lang="en-US" sz="3400" i="1" dirty="0">
                <a:solidFill>
                  <a:srgbClr val="FFFF00"/>
                </a:solidFill>
              </a:rPr>
              <a:t>descendent of Aaron, </a:t>
            </a:r>
          </a:p>
          <a:p>
            <a:r>
              <a:rPr lang="en-US" sz="3400" i="1" dirty="0">
                <a:solidFill>
                  <a:srgbClr val="FFFF00"/>
                </a:solidFill>
              </a:rPr>
              <a:t>legitimate high priest</a:t>
            </a:r>
          </a:p>
        </p:txBody>
      </p:sp>
      <p:cxnSp>
        <p:nvCxnSpPr>
          <p:cNvPr id="8" name="Straight Arrow Connector 7">
            <a:extLst>
              <a:ext uri="{FF2B5EF4-FFF2-40B4-BE49-F238E27FC236}">
                <a16:creationId xmlns:a16="http://schemas.microsoft.com/office/drawing/2014/main" id="{3C6B3CDF-9FE9-494C-B499-2AAF785E1617}"/>
              </a:ext>
            </a:extLst>
          </p:cNvPr>
          <p:cNvCxnSpPr>
            <a:cxnSpLocks/>
          </p:cNvCxnSpPr>
          <p:nvPr/>
        </p:nvCxnSpPr>
        <p:spPr>
          <a:xfrm flipV="1">
            <a:off x="6271491" y="942109"/>
            <a:ext cx="1413164" cy="12931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B12A64A-B219-4404-835C-B61FA6C6A800}"/>
              </a:ext>
            </a:extLst>
          </p:cNvPr>
          <p:cNvCxnSpPr>
            <a:cxnSpLocks/>
          </p:cNvCxnSpPr>
          <p:nvPr/>
        </p:nvCxnSpPr>
        <p:spPr>
          <a:xfrm flipV="1">
            <a:off x="5578764" y="2073016"/>
            <a:ext cx="2179781" cy="92066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57220F6-89D7-4F1E-8D24-8C89DE6EA241}"/>
              </a:ext>
            </a:extLst>
          </p:cNvPr>
          <p:cNvCxnSpPr>
            <a:cxnSpLocks/>
          </p:cNvCxnSpPr>
          <p:nvPr/>
        </p:nvCxnSpPr>
        <p:spPr>
          <a:xfrm flipV="1">
            <a:off x="5338618" y="3528291"/>
            <a:ext cx="2419927" cy="53923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97474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7481" t="8666" r="13183" b="39331"/>
          <a:stretch/>
        </p:blipFill>
        <p:spPr>
          <a:xfrm>
            <a:off x="0" y="0"/>
            <a:ext cx="12192000" cy="6858000"/>
          </a:xfrm>
          <a:prstGeom prst="rect">
            <a:avLst/>
          </a:prstGeom>
        </p:spPr>
      </p:pic>
      <p:sp>
        <p:nvSpPr>
          <p:cNvPr id="5" name="TextBox 4"/>
          <p:cNvSpPr txBox="1"/>
          <p:nvPr/>
        </p:nvSpPr>
        <p:spPr>
          <a:xfrm>
            <a:off x="-1" y="1"/>
            <a:ext cx="7112965" cy="2400657"/>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1.2 NIV:  </a:t>
            </a:r>
          </a:p>
          <a:p>
            <a:r>
              <a:rPr lang="en-US" sz="3400" dirty="0">
                <a:solidFill>
                  <a:schemeClr val="bg1"/>
                </a:solidFill>
              </a:rPr>
              <a:t>This is what the </a:t>
            </a:r>
            <a:r>
              <a:rPr lang="en-US" sz="3400" b="1" u="sng" dirty="0">
                <a:solidFill>
                  <a:srgbClr val="FFFF00"/>
                </a:solidFill>
              </a:rPr>
              <a:t>LORD Almighty</a:t>
            </a:r>
            <a:r>
              <a:rPr lang="en-US" sz="3400" b="1" dirty="0">
                <a:solidFill>
                  <a:srgbClr val="FFFF00"/>
                </a:solidFill>
              </a:rPr>
              <a:t> </a:t>
            </a:r>
            <a:r>
              <a:rPr lang="en-US" sz="3400" dirty="0">
                <a:solidFill>
                  <a:schemeClr val="bg1"/>
                </a:solidFill>
              </a:rPr>
              <a:t>says: “These people say, ‘The time has not yet come to rebuild the LORD’s house.’”</a:t>
            </a:r>
          </a:p>
        </p:txBody>
      </p:sp>
      <p:sp>
        <p:nvSpPr>
          <p:cNvPr id="3" name="TextBox 2"/>
          <p:cNvSpPr txBox="1"/>
          <p:nvPr/>
        </p:nvSpPr>
        <p:spPr>
          <a:xfrm>
            <a:off x="7639438" y="196261"/>
            <a:ext cx="4026089" cy="1723549"/>
          </a:xfrm>
          <a:prstGeom prst="rect">
            <a:avLst/>
          </a:prstGeom>
          <a:noFill/>
        </p:spPr>
        <p:txBody>
          <a:bodyPr wrap="square" rtlCol="0">
            <a:spAutoFit/>
          </a:bodyPr>
          <a:lstStyle/>
          <a:p>
            <a:pPr algn="r"/>
            <a:r>
              <a:rPr lang="he-IL" sz="4000" dirty="0">
                <a:solidFill>
                  <a:srgbClr val="FFFF00"/>
                </a:solidFill>
                <a:latin typeface="Times New Roman" panose="02020603050405020304" pitchFamily="18" charset="0"/>
                <a:cs typeface="Times New Roman" panose="02020603050405020304" pitchFamily="18" charset="0"/>
              </a:rPr>
              <a:t>יְהוָ֥ה צְבָא֖וֹת</a:t>
            </a:r>
            <a:r>
              <a:rPr lang="en-US" sz="4000" dirty="0">
                <a:solidFill>
                  <a:srgbClr val="FFFF00"/>
                </a:solidFill>
              </a:rPr>
              <a:t> </a:t>
            </a:r>
          </a:p>
          <a:p>
            <a:pPr algn="r"/>
            <a:r>
              <a:rPr lang="en-US" sz="3400" i="1" dirty="0">
                <a:solidFill>
                  <a:srgbClr val="FFFF00"/>
                </a:solidFill>
              </a:rPr>
              <a:t>=</a:t>
            </a:r>
            <a:r>
              <a:rPr lang="en-US" sz="3400" dirty="0">
                <a:solidFill>
                  <a:srgbClr val="FFFF00"/>
                </a:solidFill>
              </a:rPr>
              <a:t> </a:t>
            </a:r>
            <a:r>
              <a:rPr lang="en-US" sz="3400" i="1" dirty="0">
                <a:solidFill>
                  <a:srgbClr val="FFFF00"/>
                </a:solidFill>
              </a:rPr>
              <a:t>the LORD of hosts </a:t>
            </a:r>
          </a:p>
          <a:p>
            <a:r>
              <a:rPr lang="en-US" sz="3200" i="1" dirty="0"/>
              <a:t> </a:t>
            </a:r>
            <a:endParaRPr lang="en-US" sz="3200" i="1" dirty="0">
              <a:solidFill>
                <a:srgbClr val="FFFF00"/>
              </a:solidFill>
            </a:endParaRPr>
          </a:p>
        </p:txBody>
      </p:sp>
    </p:spTree>
    <p:extLst>
      <p:ext uri="{BB962C8B-B14F-4D97-AF65-F5344CB8AC3E}">
        <p14:creationId xmlns:p14="http://schemas.microsoft.com/office/powerpoint/2010/main" val="265656260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6567055" cy="5539978"/>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1.3-5 NIV:  </a:t>
            </a:r>
          </a:p>
          <a:p>
            <a:r>
              <a:rPr lang="en-US" sz="3400" dirty="0">
                <a:solidFill>
                  <a:schemeClr val="bg1"/>
                </a:solidFill>
              </a:rPr>
              <a:t>Then the word of the LORD came through the prophet Haggai:  “Is it a time for you yourselves to be living in </a:t>
            </a:r>
            <a:r>
              <a:rPr lang="en-US" sz="3400" b="1" u="sng" dirty="0">
                <a:solidFill>
                  <a:srgbClr val="FFFF00"/>
                </a:solidFill>
              </a:rPr>
              <a:t>your paneled houses</a:t>
            </a:r>
            <a:r>
              <a:rPr lang="en-US" sz="3400" dirty="0">
                <a:solidFill>
                  <a:schemeClr val="bg1"/>
                </a:solidFill>
              </a:rPr>
              <a:t>, </a:t>
            </a:r>
          </a:p>
          <a:p>
            <a:r>
              <a:rPr lang="en-US" sz="3400" dirty="0">
                <a:solidFill>
                  <a:schemeClr val="bg1"/>
                </a:solidFill>
              </a:rPr>
              <a:t>while this house remains a ruin?”  </a:t>
            </a:r>
          </a:p>
          <a:p>
            <a:endParaRPr lang="en-US" sz="3400" dirty="0">
              <a:solidFill>
                <a:schemeClr val="bg1"/>
              </a:solidFill>
            </a:endParaRPr>
          </a:p>
          <a:p>
            <a:r>
              <a:rPr lang="en-US" sz="3400" dirty="0">
                <a:solidFill>
                  <a:schemeClr val="bg1"/>
                </a:solidFill>
              </a:rPr>
              <a:t>Now this is what the </a:t>
            </a:r>
            <a:r>
              <a:rPr lang="en-US" sz="3400" b="1" u="sng" dirty="0">
                <a:solidFill>
                  <a:srgbClr val="FFFF00"/>
                </a:solidFill>
              </a:rPr>
              <a:t>LORD Almighty </a:t>
            </a:r>
            <a:r>
              <a:rPr lang="en-US" sz="3400" dirty="0">
                <a:solidFill>
                  <a:schemeClr val="bg1"/>
                </a:solidFill>
              </a:rPr>
              <a:t>says: “Give careful thought to your ways.”</a:t>
            </a:r>
          </a:p>
        </p:txBody>
      </p:sp>
      <p:sp>
        <p:nvSpPr>
          <p:cNvPr id="3" name="TextBox 2"/>
          <p:cNvSpPr txBox="1"/>
          <p:nvPr/>
        </p:nvSpPr>
        <p:spPr>
          <a:xfrm>
            <a:off x="7883719" y="2899858"/>
            <a:ext cx="4026089" cy="1231106"/>
          </a:xfrm>
          <a:prstGeom prst="rect">
            <a:avLst/>
          </a:prstGeom>
          <a:noFill/>
        </p:spPr>
        <p:txBody>
          <a:bodyPr wrap="square" rtlCol="0">
            <a:spAutoFit/>
          </a:bodyPr>
          <a:lstStyle/>
          <a:p>
            <a:pPr algn="r"/>
            <a:r>
              <a:rPr lang="he-IL" sz="4000" dirty="0">
                <a:solidFill>
                  <a:srgbClr val="FFFF00"/>
                </a:solidFill>
                <a:latin typeface="Times New Roman" panose="02020603050405020304" pitchFamily="18" charset="0"/>
                <a:cs typeface="Times New Roman" panose="02020603050405020304" pitchFamily="18" charset="0"/>
              </a:rPr>
              <a:t>יְהוָ֥ה צְבָא֖וֹת</a:t>
            </a:r>
            <a:r>
              <a:rPr lang="en-US" sz="4000" dirty="0">
                <a:solidFill>
                  <a:srgbClr val="FFFF00"/>
                </a:solidFill>
              </a:rPr>
              <a:t> </a:t>
            </a:r>
          </a:p>
          <a:p>
            <a:pPr algn="r"/>
            <a:r>
              <a:rPr lang="en-US" sz="3400" i="1" dirty="0">
                <a:solidFill>
                  <a:srgbClr val="FFFF00"/>
                </a:solidFill>
              </a:rPr>
              <a:t>= the LORD of hosts </a:t>
            </a:r>
            <a:r>
              <a:rPr lang="en-US" sz="3400" i="1" dirty="0"/>
              <a:t> </a:t>
            </a:r>
            <a:endParaRPr lang="en-US" sz="3400" i="1" dirty="0">
              <a:solidFill>
                <a:srgbClr val="FFFF00"/>
              </a:solidFill>
            </a:endParaRPr>
          </a:p>
        </p:txBody>
      </p:sp>
      <p:sp>
        <p:nvSpPr>
          <p:cNvPr id="4" name="TextBox 3"/>
          <p:cNvSpPr txBox="1"/>
          <p:nvPr/>
        </p:nvSpPr>
        <p:spPr>
          <a:xfrm>
            <a:off x="7786253" y="898070"/>
            <a:ext cx="4405746" cy="1661993"/>
          </a:xfrm>
          <a:prstGeom prst="rect">
            <a:avLst/>
          </a:prstGeom>
          <a:noFill/>
        </p:spPr>
        <p:txBody>
          <a:bodyPr wrap="square" rtlCol="0">
            <a:spAutoFit/>
          </a:bodyPr>
          <a:lstStyle/>
          <a:p>
            <a:r>
              <a:rPr lang="en-US" sz="3400" i="1" dirty="0">
                <a:solidFill>
                  <a:srgbClr val="FFFF00"/>
                </a:solidFill>
              </a:rPr>
              <a:t>ironic choice of words relating to concerns of David and Solomon</a:t>
            </a:r>
          </a:p>
        </p:txBody>
      </p:sp>
      <p:cxnSp>
        <p:nvCxnSpPr>
          <p:cNvPr id="8" name="Straight Arrow Connector 7">
            <a:extLst>
              <a:ext uri="{FF2B5EF4-FFF2-40B4-BE49-F238E27FC236}">
                <a16:creationId xmlns:a16="http://schemas.microsoft.com/office/drawing/2014/main" id="{CD1FD42F-AC3C-4B9D-84A7-EB12C5D30414}"/>
              </a:ext>
            </a:extLst>
          </p:cNvPr>
          <p:cNvCxnSpPr/>
          <p:nvPr/>
        </p:nvCxnSpPr>
        <p:spPr>
          <a:xfrm flipV="1">
            <a:off x="4405748" y="2244436"/>
            <a:ext cx="3223488" cy="31562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98EB718-E46C-4658-9888-D9AD5D64AD46}"/>
              </a:ext>
            </a:extLst>
          </p:cNvPr>
          <p:cNvCxnSpPr>
            <a:cxnSpLocks/>
          </p:cNvCxnSpPr>
          <p:nvPr/>
        </p:nvCxnSpPr>
        <p:spPr>
          <a:xfrm flipV="1">
            <a:off x="6567055" y="3666836"/>
            <a:ext cx="1736436" cy="38318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41617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1"/>
            <a:ext cx="6649402" cy="6063198"/>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1.6-7 NIV: </a:t>
            </a:r>
          </a:p>
          <a:p>
            <a:r>
              <a:rPr lang="en-US" sz="3400" dirty="0">
                <a:solidFill>
                  <a:schemeClr val="bg1"/>
                </a:solidFill>
              </a:rPr>
              <a:t>“You have planted much, but harvested little. You eat, but never have enough. You drink, but never have your fill. You put on clothes, but are not warm. You earn wages, only to put them in a purse with holes in it.”  </a:t>
            </a:r>
          </a:p>
          <a:p>
            <a:endParaRPr lang="en-US" sz="3400" dirty="0">
              <a:solidFill>
                <a:schemeClr val="bg1"/>
              </a:solidFill>
            </a:endParaRPr>
          </a:p>
          <a:p>
            <a:r>
              <a:rPr lang="en-US" sz="3400" dirty="0">
                <a:solidFill>
                  <a:schemeClr val="bg1"/>
                </a:solidFill>
              </a:rPr>
              <a:t>This is what the </a:t>
            </a:r>
            <a:r>
              <a:rPr lang="en-US" sz="3400" b="1" u="sng" dirty="0">
                <a:solidFill>
                  <a:srgbClr val="FFFF00"/>
                </a:solidFill>
              </a:rPr>
              <a:t>LORD Almighty </a:t>
            </a:r>
            <a:r>
              <a:rPr lang="en-US" sz="3400" dirty="0">
                <a:solidFill>
                  <a:schemeClr val="bg1"/>
                </a:solidFill>
              </a:rPr>
              <a:t>says: “Give careful thought to your ways.”</a:t>
            </a:r>
          </a:p>
        </p:txBody>
      </p:sp>
      <p:sp>
        <p:nvSpPr>
          <p:cNvPr id="3" name="TextBox 2"/>
          <p:cNvSpPr txBox="1"/>
          <p:nvPr/>
        </p:nvSpPr>
        <p:spPr>
          <a:xfrm>
            <a:off x="8211126" y="3613051"/>
            <a:ext cx="3921281" cy="1508105"/>
          </a:xfrm>
          <a:prstGeom prst="rect">
            <a:avLst/>
          </a:prstGeom>
          <a:noFill/>
        </p:spPr>
        <p:txBody>
          <a:bodyPr wrap="square" rtlCol="0">
            <a:spAutoFit/>
          </a:bodyPr>
          <a:lstStyle/>
          <a:p>
            <a:pPr algn="r"/>
            <a:r>
              <a:rPr lang="he-IL" sz="4000" dirty="0">
                <a:solidFill>
                  <a:srgbClr val="FFFF00"/>
                </a:solidFill>
                <a:latin typeface="Times New Roman" panose="02020603050405020304" pitchFamily="18" charset="0"/>
                <a:cs typeface="Times New Roman" panose="02020603050405020304" pitchFamily="18" charset="0"/>
              </a:rPr>
              <a:t>יְהוָ֥ה צְבָא֖וֹת</a:t>
            </a:r>
            <a:r>
              <a:rPr lang="en-US" sz="4000" dirty="0">
                <a:solidFill>
                  <a:srgbClr val="FFFF00"/>
                </a:solidFill>
              </a:rPr>
              <a:t> </a:t>
            </a:r>
          </a:p>
          <a:p>
            <a:pPr algn="r"/>
            <a:r>
              <a:rPr lang="en-US" sz="3200" i="1" dirty="0">
                <a:solidFill>
                  <a:srgbClr val="FFFF00"/>
                </a:solidFill>
              </a:rPr>
              <a:t>= the LORD of hosts </a:t>
            </a:r>
          </a:p>
          <a:p>
            <a:endParaRPr lang="en-US" sz="2000" i="1" dirty="0">
              <a:solidFill>
                <a:srgbClr val="FFFF00"/>
              </a:solidFill>
            </a:endParaRPr>
          </a:p>
        </p:txBody>
      </p:sp>
      <p:sp>
        <p:nvSpPr>
          <p:cNvPr id="4" name="TextBox 3"/>
          <p:cNvSpPr txBox="1"/>
          <p:nvPr/>
        </p:nvSpPr>
        <p:spPr>
          <a:xfrm>
            <a:off x="8238835" y="1246357"/>
            <a:ext cx="3893571" cy="1077218"/>
          </a:xfrm>
          <a:prstGeom prst="rect">
            <a:avLst/>
          </a:prstGeom>
          <a:noFill/>
        </p:spPr>
        <p:txBody>
          <a:bodyPr wrap="square" rtlCol="0">
            <a:spAutoFit/>
          </a:bodyPr>
          <a:lstStyle/>
          <a:p>
            <a:r>
              <a:rPr lang="en-US" sz="3200" i="1" dirty="0">
                <a:solidFill>
                  <a:srgbClr val="FFFF00"/>
                </a:solidFill>
              </a:rPr>
              <a:t>curses from the Mosaic Covenant</a:t>
            </a:r>
          </a:p>
        </p:txBody>
      </p:sp>
      <p:cxnSp>
        <p:nvCxnSpPr>
          <p:cNvPr id="9" name="Straight Connector 8">
            <a:extLst>
              <a:ext uri="{FF2B5EF4-FFF2-40B4-BE49-F238E27FC236}">
                <a16:creationId xmlns:a16="http://schemas.microsoft.com/office/drawing/2014/main" id="{E86B2D37-4005-4C36-B517-006DDA42F491}"/>
              </a:ext>
            </a:extLst>
          </p:cNvPr>
          <p:cNvCxnSpPr/>
          <p:nvPr/>
        </p:nvCxnSpPr>
        <p:spPr>
          <a:xfrm>
            <a:off x="6925715" y="803563"/>
            <a:ext cx="0" cy="346363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578E30F7-D59D-433A-88DA-19956F28786E}"/>
              </a:ext>
            </a:extLst>
          </p:cNvPr>
          <p:cNvCxnSpPr>
            <a:cxnSpLocks/>
          </p:cNvCxnSpPr>
          <p:nvPr/>
        </p:nvCxnSpPr>
        <p:spPr>
          <a:xfrm>
            <a:off x="6925715" y="1579418"/>
            <a:ext cx="1136852" cy="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8AB2FF4-FDE6-4072-8DDA-D82AF9538356}"/>
              </a:ext>
            </a:extLst>
          </p:cNvPr>
          <p:cNvCxnSpPr>
            <a:cxnSpLocks/>
          </p:cNvCxnSpPr>
          <p:nvPr/>
        </p:nvCxnSpPr>
        <p:spPr>
          <a:xfrm flipV="1">
            <a:off x="5652654" y="4544291"/>
            <a:ext cx="2826328" cy="42949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68189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12192000" cy="6247864"/>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1.8-11 NIV: “</a:t>
            </a:r>
            <a:r>
              <a:rPr lang="en-US" sz="3400" b="1" u="sng" dirty="0">
                <a:solidFill>
                  <a:srgbClr val="FFFF00"/>
                </a:solidFill>
              </a:rPr>
              <a:t>Go up into the mountains and bring down timber and build my house, so that I may take pleasure in it and be honored,” says the LORD</a:t>
            </a:r>
            <a:r>
              <a:rPr lang="en-US" sz="3400" dirty="0">
                <a:solidFill>
                  <a:srgbClr val="FFFF00"/>
                </a:solidFill>
              </a:rPr>
              <a:t>.  </a:t>
            </a:r>
            <a:r>
              <a:rPr lang="en-US" sz="3400" dirty="0">
                <a:solidFill>
                  <a:schemeClr val="bg1"/>
                </a:solidFill>
              </a:rPr>
              <a:t>“You expected much, but see, it turned out to be little. What you brought home, I blew away. Why?” declares the LORD Almighty. “Because of my house, which remains a </a:t>
            </a:r>
            <a:r>
              <a:rPr lang="en-US" sz="3400" b="1" u="sng" dirty="0">
                <a:solidFill>
                  <a:srgbClr val="FFFF00"/>
                </a:solidFill>
              </a:rPr>
              <a:t>ruin</a:t>
            </a:r>
            <a:r>
              <a:rPr lang="en-US" sz="3400" b="1" dirty="0">
                <a:solidFill>
                  <a:srgbClr val="FFFF00"/>
                </a:solidFill>
              </a:rPr>
              <a:t> </a:t>
            </a:r>
            <a:r>
              <a:rPr lang="en-US" sz="3400" dirty="0">
                <a:solidFill>
                  <a:schemeClr val="bg1"/>
                </a:solidFill>
              </a:rPr>
              <a:t>[</a:t>
            </a:r>
            <a:r>
              <a:rPr lang="he-IL" sz="4000" dirty="0">
                <a:solidFill>
                  <a:srgbClr val="FFFF00"/>
                </a:solidFill>
                <a:latin typeface="Times New Roman" panose="02020603050405020304" pitchFamily="18" charset="0"/>
                <a:cs typeface="Times New Roman" panose="02020603050405020304" pitchFamily="18" charset="0"/>
              </a:rPr>
              <a:t>חָרֵב</a:t>
            </a:r>
            <a:r>
              <a:rPr lang="en-US" sz="3400" dirty="0">
                <a:solidFill>
                  <a:schemeClr val="bg1"/>
                </a:solidFill>
              </a:rPr>
              <a:t>], while each of you is busy with your own house.  Therefore, because of you the heavens have withheld their dew and the earth its crops. I called for a </a:t>
            </a:r>
            <a:r>
              <a:rPr lang="en-US" sz="3400" b="1" u="sng" dirty="0">
                <a:solidFill>
                  <a:srgbClr val="FFFF00"/>
                </a:solidFill>
              </a:rPr>
              <a:t>drought</a:t>
            </a:r>
            <a:r>
              <a:rPr lang="en-US" sz="3400" b="1" dirty="0">
                <a:solidFill>
                  <a:srgbClr val="FFFF00"/>
                </a:solidFill>
              </a:rPr>
              <a:t> </a:t>
            </a:r>
            <a:r>
              <a:rPr lang="en-US" sz="3400" dirty="0">
                <a:solidFill>
                  <a:schemeClr val="bg1"/>
                </a:solidFill>
              </a:rPr>
              <a:t>[</a:t>
            </a:r>
            <a:r>
              <a:rPr lang="he-IL" sz="4000" dirty="0">
                <a:solidFill>
                  <a:srgbClr val="FFFF00"/>
                </a:solidFill>
                <a:latin typeface="Times New Roman" panose="02020603050405020304" pitchFamily="18" charset="0"/>
                <a:cs typeface="Times New Roman" panose="02020603050405020304" pitchFamily="18" charset="0"/>
              </a:rPr>
              <a:t>חֹ֫רֶב</a:t>
            </a:r>
            <a:r>
              <a:rPr lang="en-US" sz="3400" dirty="0">
                <a:solidFill>
                  <a:schemeClr val="bg1"/>
                </a:solidFill>
              </a:rPr>
              <a:t>] on the fields and the mountains, on the grain, the new wine, the olive oil and everything else the ground produces, on people and livestock, and on all the labor of your hands.”</a:t>
            </a:r>
          </a:p>
        </p:txBody>
      </p:sp>
    </p:spTree>
    <p:extLst>
      <p:ext uri="{BB962C8B-B14F-4D97-AF65-F5344CB8AC3E}">
        <p14:creationId xmlns:p14="http://schemas.microsoft.com/office/powerpoint/2010/main" val="259375846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749796-5B27-45EB-859C-DD2A379343EF}"/>
              </a:ext>
            </a:extLst>
          </p:cNvPr>
          <p:cNvPicPr>
            <a:picLocks noChangeAspect="1"/>
          </p:cNvPicPr>
          <p:nvPr/>
        </p:nvPicPr>
        <p:blipFill rotWithShape="1">
          <a:blip r:embed="rId2"/>
          <a:srcRect l="17480" t="8667" r="24327" b="47582"/>
          <a:stretch/>
        </p:blipFill>
        <p:spPr>
          <a:xfrm>
            <a:off x="0" y="0"/>
            <a:ext cx="12161520" cy="6858000"/>
          </a:xfrm>
          <a:prstGeom prst="rect">
            <a:avLst/>
          </a:prstGeom>
        </p:spPr>
      </p:pic>
      <p:sp>
        <p:nvSpPr>
          <p:cNvPr id="5" name="TextBox 4"/>
          <p:cNvSpPr txBox="1"/>
          <p:nvPr/>
        </p:nvSpPr>
        <p:spPr>
          <a:xfrm>
            <a:off x="-1" y="0"/>
            <a:ext cx="8054109" cy="3970318"/>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1.12 NIV:  Then Zerubbabel son of </a:t>
            </a:r>
            <a:r>
              <a:rPr lang="en-US" sz="3400" dirty="0" err="1">
                <a:solidFill>
                  <a:schemeClr val="bg1"/>
                </a:solidFill>
              </a:rPr>
              <a:t>Shealtiel</a:t>
            </a:r>
            <a:r>
              <a:rPr lang="en-US" sz="3400" dirty="0">
                <a:solidFill>
                  <a:schemeClr val="bg1"/>
                </a:solidFill>
              </a:rPr>
              <a:t>, Joshua son of </a:t>
            </a:r>
            <a:r>
              <a:rPr lang="en-US" sz="3400" dirty="0" err="1">
                <a:solidFill>
                  <a:schemeClr val="bg1"/>
                </a:solidFill>
              </a:rPr>
              <a:t>Jozadak</a:t>
            </a:r>
            <a:r>
              <a:rPr lang="en-US" sz="3400" dirty="0">
                <a:solidFill>
                  <a:schemeClr val="bg1"/>
                </a:solidFill>
              </a:rPr>
              <a:t>, the high priest, and the whole </a:t>
            </a:r>
            <a:r>
              <a:rPr lang="en-US" sz="3400" b="1" u="sng" dirty="0">
                <a:solidFill>
                  <a:srgbClr val="FFFF00"/>
                </a:solidFill>
              </a:rPr>
              <a:t>remnant</a:t>
            </a:r>
            <a:r>
              <a:rPr lang="en-US" sz="3400" dirty="0">
                <a:solidFill>
                  <a:schemeClr val="bg1"/>
                </a:solidFill>
              </a:rPr>
              <a:t> of the people obeyed the voice of the LORD their God and the message of the prophet Haggai, because the LORD their God had sent him. And the </a:t>
            </a:r>
          </a:p>
          <a:p>
            <a:r>
              <a:rPr lang="en-US" sz="3400" dirty="0">
                <a:solidFill>
                  <a:schemeClr val="bg1"/>
                </a:solidFill>
              </a:rPr>
              <a:t>people </a:t>
            </a:r>
            <a:r>
              <a:rPr lang="en-US" sz="3400" b="1" u="sng" dirty="0">
                <a:solidFill>
                  <a:srgbClr val="FFFF00"/>
                </a:solidFill>
              </a:rPr>
              <a:t>feared</a:t>
            </a:r>
            <a:r>
              <a:rPr lang="en-US" sz="3400" dirty="0">
                <a:solidFill>
                  <a:schemeClr val="bg1"/>
                </a:solidFill>
              </a:rPr>
              <a:t> the LORD.</a:t>
            </a:r>
          </a:p>
        </p:txBody>
      </p:sp>
      <p:sp>
        <p:nvSpPr>
          <p:cNvPr id="3" name="TextBox 2"/>
          <p:cNvSpPr txBox="1"/>
          <p:nvPr/>
        </p:nvSpPr>
        <p:spPr>
          <a:xfrm>
            <a:off x="8515927" y="2975319"/>
            <a:ext cx="2142838" cy="707886"/>
          </a:xfrm>
          <a:prstGeom prst="rect">
            <a:avLst/>
          </a:prstGeom>
          <a:noFill/>
        </p:spPr>
        <p:txBody>
          <a:bodyPr wrap="square" rtlCol="0">
            <a:spAutoFit/>
          </a:bodyPr>
          <a:lstStyle/>
          <a:p>
            <a:r>
              <a:rPr lang="he-IL" sz="4000" dirty="0">
                <a:solidFill>
                  <a:srgbClr val="FFFF00"/>
                </a:solidFill>
                <a:latin typeface="Times New Roman" panose="02020603050405020304" pitchFamily="18" charset="0"/>
                <a:cs typeface="Times New Roman" panose="02020603050405020304" pitchFamily="18" charset="0"/>
              </a:rPr>
              <a:t>יָרֵא</a:t>
            </a:r>
            <a:r>
              <a:rPr lang="en-US" sz="4000" i="1" dirty="0">
                <a:solidFill>
                  <a:srgbClr val="FFFF00"/>
                </a:solidFill>
                <a:latin typeface="Times New Roman" panose="02020603050405020304" pitchFamily="18" charset="0"/>
                <a:cs typeface="Times New Roman" panose="02020603050405020304" pitchFamily="18" charset="0"/>
              </a:rPr>
              <a:t> </a:t>
            </a:r>
            <a:r>
              <a:rPr lang="en-US" sz="3400" i="1" dirty="0">
                <a:solidFill>
                  <a:srgbClr val="FFFF00"/>
                </a:solidFill>
              </a:rPr>
              <a:t>= fear</a:t>
            </a:r>
          </a:p>
        </p:txBody>
      </p:sp>
      <p:sp>
        <p:nvSpPr>
          <p:cNvPr id="9" name="TextBox 8"/>
          <p:cNvSpPr txBox="1"/>
          <p:nvPr/>
        </p:nvSpPr>
        <p:spPr>
          <a:xfrm>
            <a:off x="8515927" y="896750"/>
            <a:ext cx="3676073" cy="1661993"/>
          </a:xfrm>
          <a:prstGeom prst="rect">
            <a:avLst/>
          </a:prstGeom>
          <a:noFill/>
        </p:spPr>
        <p:txBody>
          <a:bodyPr wrap="square" rtlCol="0">
            <a:spAutoFit/>
          </a:bodyPr>
          <a:lstStyle/>
          <a:p>
            <a:r>
              <a:rPr lang="en-US" sz="3400" i="1" dirty="0">
                <a:solidFill>
                  <a:srgbClr val="FFFF00"/>
                </a:solidFill>
              </a:rPr>
              <a:t>those who returned to the land / who really believed </a:t>
            </a:r>
          </a:p>
        </p:txBody>
      </p:sp>
    </p:spTree>
    <p:extLst>
      <p:ext uri="{BB962C8B-B14F-4D97-AF65-F5344CB8AC3E}">
        <p14:creationId xmlns:p14="http://schemas.microsoft.com/office/powerpoint/2010/main" val="69114213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2876B-2C0C-4D54-B009-C6393082C806}"/>
              </a:ext>
            </a:extLst>
          </p:cNvPr>
          <p:cNvPicPr>
            <a:picLocks noChangeAspect="1"/>
          </p:cNvPicPr>
          <p:nvPr/>
        </p:nvPicPr>
        <p:blipFill rotWithShape="1">
          <a:blip r:embed="rId2"/>
          <a:srcRect l="17480" t="8667" r="24327" b="47582"/>
          <a:stretch/>
        </p:blipFill>
        <p:spPr>
          <a:xfrm>
            <a:off x="0" y="0"/>
            <a:ext cx="12161520" cy="6858000"/>
          </a:xfrm>
          <a:prstGeom prst="rect">
            <a:avLst/>
          </a:prstGeom>
        </p:spPr>
      </p:pic>
      <p:sp>
        <p:nvSpPr>
          <p:cNvPr id="5" name="TextBox 4"/>
          <p:cNvSpPr txBox="1"/>
          <p:nvPr/>
        </p:nvSpPr>
        <p:spPr>
          <a:xfrm>
            <a:off x="0" y="0"/>
            <a:ext cx="12192000" cy="5016758"/>
          </a:xfrm>
          <a:prstGeom prst="rect">
            <a:avLst/>
          </a:prstGeom>
          <a:noFill/>
        </p:spPr>
        <p:txBody>
          <a:bodyPr wrap="square" rtlCol="0">
            <a:spAutoFit/>
          </a:bodyPr>
          <a:lstStyle/>
          <a:p>
            <a:endParaRPr lang="en-US" sz="1400" dirty="0">
              <a:solidFill>
                <a:schemeClr val="bg1"/>
              </a:solidFill>
            </a:endParaRPr>
          </a:p>
          <a:p>
            <a:r>
              <a:rPr lang="en-US" sz="3400" dirty="0">
                <a:solidFill>
                  <a:schemeClr val="bg1"/>
                </a:solidFill>
              </a:rPr>
              <a:t>Haggai 1.13-15 NIV:  Then Haggai, the LORD's messenger, gave this message of the LORD to the people: </a:t>
            </a:r>
            <a:r>
              <a:rPr lang="en-US" sz="3400" b="1" u="sng" dirty="0">
                <a:solidFill>
                  <a:srgbClr val="FFFF00"/>
                </a:solidFill>
              </a:rPr>
              <a:t>“I am with you,”</a:t>
            </a:r>
            <a:r>
              <a:rPr lang="en-US" sz="3400" dirty="0">
                <a:solidFill>
                  <a:schemeClr val="bg1"/>
                </a:solidFill>
              </a:rPr>
              <a:t> declares the LORD.  So the LORD stirred up the spirit of Zerubbabel son of </a:t>
            </a:r>
            <a:r>
              <a:rPr lang="en-US" sz="3400" dirty="0" err="1">
                <a:solidFill>
                  <a:schemeClr val="bg1"/>
                </a:solidFill>
              </a:rPr>
              <a:t>Shealtiel</a:t>
            </a:r>
            <a:r>
              <a:rPr lang="en-US" sz="3400" dirty="0">
                <a:solidFill>
                  <a:schemeClr val="bg1"/>
                </a:solidFill>
              </a:rPr>
              <a:t>, governor of Judah, and the spirit of Joshua son of </a:t>
            </a:r>
            <a:r>
              <a:rPr lang="en-US" sz="3400" dirty="0" err="1">
                <a:solidFill>
                  <a:schemeClr val="bg1"/>
                </a:solidFill>
              </a:rPr>
              <a:t>Jozadak</a:t>
            </a:r>
            <a:r>
              <a:rPr lang="en-US" sz="3400" dirty="0">
                <a:solidFill>
                  <a:schemeClr val="bg1"/>
                </a:solidFill>
              </a:rPr>
              <a:t>, the high priest, and the spirit of the whole remnant of the people. They came and began to work on the house of the LORD Almighty, their God, on the </a:t>
            </a:r>
          </a:p>
          <a:p>
            <a:r>
              <a:rPr lang="en-US" sz="3400" dirty="0">
                <a:solidFill>
                  <a:schemeClr val="bg1"/>
                </a:solidFill>
              </a:rPr>
              <a:t>twenty-fourth day of </a:t>
            </a:r>
          </a:p>
          <a:p>
            <a:r>
              <a:rPr lang="en-US" sz="3400" dirty="0">
                <a:solidFill>
                  <a:schemeClr val="bg1"/>
                </a:solidFill>
              </a:rPr>
              <a:t>the sixth month. </a:t>
            </a:r>
          </a:p>
        </p:txBody>
      </p:sp>
    </p:spTree>
    <p:extLst>
      <p:ext uri="{BB962C8B-B14F-4D97-AF65-F5344CB8AC3E}">
        <p14:creationId xmlns:p14="http://schemas.microsoft.com/office/powerpoint/2010/main" val="291695609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523</TotalTime>
  <Words>847</Words>
  <Application>Microsoft Office PowerPoint</Application>
  <PresentationFormat>Widescreen</PresentationFormat>
  <Paragraphs>78</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 BLANCA</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36</cp:revision>
  <dcterms:created xsi:type="dcterms:W3CDTF">2016-02-24T18:28:14Z</dcterms:created>
  <dcterms:modified xsi:type="dcterms:W3CDTF">2020-10-12T11:28:14Z</dcterms:modified>
</cp:coreProperties>
</file>